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82" r:id="rId3"/>
    <p:sldId id="283" r:id="rId4"/>
    <p:sldId id="314" r:id="rId5"/>
    <p:sldId id="315" r:id="rId6"/>
    <p:sldId id="316" r:id="rId7"/>
    <p:sldId id="317" r:id="rId8"/>
    <p:sldId id="318" r:id="rId9"/>
    <p:sldId id="312" r:id="rId10"/>
    <p:sldId id="313" r:id="rId11"/>
    <p:sldId id="287" r:id="rId12"/>
    <p:sldId id="288" r:id="rId13"/>
    <p:sldId id="308" r:id="rId14"/>
    <p:sldId id="302" r:id="rId15"/>
    <p:sldId id="289" r:id="rId16"/>
    <p:sldId id="319" r:id="rId17"/>
    <p:sldId id="290" r:id="rId18"/>
    <p:sldId id="320" r:id="rId19"/>
    <p:sldId id="321" r:id="rId20"/>
    <p:sldId id="322" r:id="rId21"/>
    <p:sldId id="323" r:id="rId22"/>
    <p:sldId id="324" r:id="rId23"/>
    <p:sldId id="325" r:id="rId24"/>
    <p:sldId id="311" r:id="rId25"/>
    <p:sldId id="309" r:id="rId26"/>
    <p:sldId id="301" r:id="rId27"/>
    <p:sldId id="276" r:id="rId28"/>
    <p:sldId id="30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90"/>
  </p:normalViewPr>
  <p:slideViewPr>
    <p:cSldViewPr snapToGrid="0" snapToObjects="1">
      <p:cViewPr varScale="1">
        <p:scale>
          <a:sx n="91" d="100"/>
          <a:sy n="91" d="100"/>
        </p:scale>
        <p:origin x="17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7/21/22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1.wdp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1439" y="1193913"/>
            <a:ext cx="7554598" cy="4002162"/>
          </a:xfrm>
        </p:spPr>
        <p:txBody>
          <a:bodyPr/>
          <a:lstStyle/>
          <a:p>
            <a:r>
              <a:rPr lang="es-ES_tradnl" sz="9600" dirty="0" smtClean="0"/>
              <a:t>Con el tiempo </a:t>
            </a:r>
            <a:r>
              <a:rPr lang="es-ES_tradnl" sz="9600" dirty="0" smtClean="0">
                <a:solidFill>
                  <a:srgbClr val="FF0080"/>
                </a:solidFill>
              </a:rPr>
              <a:t>a</a:t>
            </a:r>
            <a:r>
              <a:rPr lang="es-ES_tradnl" sz="9600" dirty="0" smtClean="0"/>
              <a:t> </a:t>
            </a:r>
            <a:r>
              <a:rPr lang="es-ES_tradnl" sz="9600" dirty="0" smtClean="0">
                <a:solidFill>
                  <a:srgbClr val="FF0080"/>
                </a:solidFill>
              </a:rPr>
              <a:t>mi favor</a:t>
            </a:r>
            <a:endParaRPr lang="es-ES_tradnl" sz="9600" dirty="0">
              <a:solidFill>
                <a:srgbClr val="FF008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439" y="5463213"/>
            <a:ext cx="6858000" cy="914400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Por Lula Camas</a:t>
            </a:r>
            <a:endParaRPr lang="es-ES_tradnl" dirty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5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777" y="409432"/>
            <a:ext cx="1502176" cy="185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4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929" y="1600200"/>
            <a:ext cx="4489992" cy="4479925"/>
          </a:xfr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21782" cy="1371600"/>
          </a:xfrm>
        </p:spPr>
        <p:txBody>
          <a:bodyPr/>
          <a:lstStyle/>
          <a:p>
            <a:r>
              <a:rPr lang="es-ES_tradnl" dirty="0" smtClean="0">
                <a:solidFill>
                  <a:schemeClr val="tx1"/>
                </a:solidFill>
              </a:rPr>
              <a:t>Cuando decides </a:t>
            </a:r>
            <a:r>
              <a:rPr lang="es-ES_tradnl" dirty="0" smtClean="0"/>
              <a:t>emprender</a:t>
            </a:r>
            <a:br>
              <a:rPr lang="es-ES_tradnl" dirty="0" smtClean="0"/>
            </a:br>
            <a:r>
              <a:rPr lang="es-ES_tradnl" dirty="0" smtClean="0"/>
              <a:t>¿Cómo te </a:t>
            </a:r>
            <a:r>
              <a:rPr lang="es-ES_tradnl" dirty="0" smtClean="0">
                <a:solidFill>
                  <a:schemeClr val="tx1"/>
                </a:solidFill>
              </a:rPr>
              <a:t>sientes?</a:t>
            </a:r>
            <a:endParaRPr lang="es-ES_tradnl" dirty="0">
              <a:solidFill>
                <a:schemeClr val="tx1"/>
              </a:solidFill>
            </a:endParaRPr>
          </a:p>
        </p:txBody>
      </p:sp>
      <p:pic>
        <p:nvPicPr>
          <p:cNvPr id="1026" name="Picture 2" descr="0,631 Mujer Pensando Vectores, Ilustraciones y Gráf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2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74" y="2098935"/>
            <a:ext cx="3672074" cy="3672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/>
          <p:cNvSpPr/>
          <p:nvPr/>
        </p:nvSpPr>
        <p:spPr>
          <a:xfrm>
            <a:off x="4955798" y="3378497"/>
            <a:ext cx="2557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TODAS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06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7839" y="3890576"/>
            <a:ext cx="2181761" cy="24641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854" y="617838"/>
            <a:ext cx="7772400" cy="3505360"/>
          </a:xfrm>
        </p:spPr>
        <p:txBody>
          <a:bodyPr/>
          <a:lstStyle/>
          <a:p>
            <a:r>
              <a:rPr lang="es-GT" dirty="0"/>
              <a:t>¿</a:t>
            </a:r>
            <a:r>
              <a:rPr lang="es-GT" smtClean="0"/>
              <a:t>Y </a:t>
            </a:r>
            <a:r>
              <a:rPr lang="es-GT" dirty="0" smtClean="0"/>
              <a:t>ahora </a:t>
            </a:r>
            <a:r>
              <a:rPr lang="es-GT" smtClean="0"/>
              <a:t>que </a:t>
            </a:r>
            <a:r>
              <a:rPr lang="es-GT" smtClean="0">
                <a:solidFill>
                  <a:srgbClr val="FF0080"/>
                </a:solidFill>
              </a:rPr>
              <a:t>hago?</a:t>
            </a:r>
            <a:endParaRPr lang="es-GT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97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772834"/>
            <a:ext cx="6858000" cy="925433"/>
          </a:xfrm>
        </p:spPr>
        <p:txBody>
          <a:bodyPr>
            <a:normAutofit/>
          </a:bodyPr>
          <a:lstStyle/>
          <a:p>
            <a:pPr algn="ctr"/>
            <a:r>
              <a:rPr lang="es-ES" sz="5400" b="1" dirty="0" smtClean="0">
                <a:solidFill>
                  <a:srgbClr val="FF0080"/>
                </a:solidFill>
              </a:rPr>
              <a:t>Sentirte así</a:t>
            </a:r>
            <a:endParaRPr lang="es-GT" sz="54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898763"/>
            <a:ext cx="7772400" cy="1113249"/>
          </a:xfrm>
        </p:spPr>
        <p:txBody>
          <a:bodyPr>
            <a:normAutofit/>
          </a:bodyPr>
          <a:lstStyle/>
          <a:p>
            <a:pPr algn="ctr"/>
            <a:r>
              <a:rPr lang="es-GT" sz="3200" b="1" dirty="0" smtClean="0">
                <a:latin typeface="Century Gothic"/>
                <a:cs typeface="Century Gothic"/>
              </a:rPr>
              <a:t>Es completamente Normal</a:t>
            </a:r>
            <a:endParaRPr lang="es-GT" sz="3200" b="1" dirty="0">
              <a:latin typeface="Century Gothic"/>
              <a:cs typeface="Century Gothic"/>
            </a:endParaRPr>
          </a:p>
        </p:txBody>
      </p:sp>
      <p:pic>
        <p:nvPicPr>
          <p:cNvPr id="8194" name="Picture 2" descr="05 Aliviado Vectores, Ilustraciones y Gráficos - 123R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719" y="2698267"/>
            <a:ext cx="2520561" cy="35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71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85" y="1998157"/>
            <a:ext cx="6858000" cy="1655762"/>
          </a:xfrm>
        </p:spPr>
        <p:txBody>
          <a:bodyPr>
            <a:normAutofit/>
          </a:bodyPr>
          <a:lstStyle/>
          <a:p>
            <a:pPr algn="ctr"/>
            <a:r>
              <a:rPr lang="es-ES_tradnl" sz="5400" b="1" dirty="0" smtClean="0">
                <a:solidFill>
                  <a:srgbClr val="FF0080"/>
                </a:solidFill>
              </a:rPr>
              <a:t>profundas</a:t>
            </a:r>
            <a:endParaRPr lang="es-GT" sz="54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65017"/>
            <a:ext cx="7772400" cy="1113249"/>
          </a:xfrm>
        </p:spPr>
        <p:txBody>
          <a:bodyPr>
            <a:normAutofit/>
          </a:bodyPr>
          <a:lstStyle/>
          <a:p>
            <a:pPr algn="ctr"/>
            <a:r>
              <a:rPr lang="es-GT" sz="3200" b="1" dirty="0" smtClean="0">
                <a:latin typeface="Century Gothic"/>
                <a:cs typeface="Century Gothic"/>
              </a:rPr>
              <a:t>Realiza tres respiraciones</a:t>
            </a:r>
            <a:endParaRPr lang="es-GT" sz="3200" b="1" dirty="0">
              <a:latin typeface="Century Gothic"/>
              <a:cs typeface="Century Gothic"/>
            </a:endParaRPr>
          </a:p>
        </p:txBody>
      </p:sp>
      <p:pic>
        <p:nvPicPr>
          <p:cNvPr id="9218" name="Picture 2" descr="1,136 Respirar Dibujos Animados Imágenes y Fotos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328" y="3250623"/>
            <a:ext cx="3443744" cy="283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11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713558"/>
            <a:ext cx="6858000" cy="1070342"/>
          </a:xfrm>
        </p:spPr>
        <p:txBody>
          <a:bodyPr>
            <a:normAutofit lnSpcReduction="10000"/>
          </a:bodyPr>
          <a:lstStyle/>
          <a:p>
            <a:pPr algn="ctr"/>
            <a:r>
              <a:rPr lang="es-ES" sz="6600" b="1" dirty="0" smtClean="0">
                <a:solidFill>
                  <a:srgbClr val="FF0080"/>
                </a:solidFill>
              </a:rPr>
              <a:t>tus ojos</a:t>
            </a:r>
            <a:endParaRPr lang="es-GT" sz="66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963671"/>
            <a:ext cx="7772400" cy="791183"/>
          </a:xfrm>
        </p:spPr>
        <p:txBody>
          <a:bodyPr>
            <a:normAutofit/>
          </a:bodyPr>
          <a:lstStyle/>
          <a:p>
            <a:pPr algn="ctr"/>
            <a:r>
              <a:rPr lang="es-GT" sz="4000" b="1" dirty="0" smtClean="0">
                <a:latin typeface="Century Gothic"/>
                <a:cs typeface="Century Gothic"/>
              </a:rPr>
              <a:t>cierra</a:t>
            </a:r>
            <a:endParaRPr lang="es-GT" sz="4000" b="1" dirty="0">
              <a:latin typeface="Century Gothic"/>
              <a:cs typeface="Century Gothic"/>
            </a:endParaRPr>
          </a:p>
        </p:txBody>
      </p:sp>
      <p:pic>
        <p:nvPicPr>
          <p:cNvPr id="11266" name="Picture 2" descr="iña ojos cerrados personaje de dibujos animados retrato femenino icono de  línea redonda 2586989 Vector en Ve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945" y="2783900"/>
            <a:ext cx="3228109" cy="322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00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6650" y="1909043"/>
            <a:ext cx="6858000" cy="1655762"/>
          </a:xfrm>
        </p:spPr>
        <p:txBody>
          <a:bodyPr>
            <a:normAutofit/>
          </a:bodyPr>
          <a:lstStyle/>
          <a:p>
            <a:pPr algn="ctr"/>
            <a:r>
              <a:rPr lang="es-GT" sz="5400" b="1" dirty="0" smtClean="0">
                <a:solidFill>
                  <a:srgbClr val="FF0080"/>
                </a:solidFill>
              </a:rPr>
              <a:t>afirmaciones</a:t>
            </a:r>
            <a:endParaRPr lang="es-GT" sz="54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26279"/>
            <a:ext cx="7772400" cy="1008048"/>
          </a:xfrm>
        </p:spPr>
        <p:txBody>
          <a:bodyPr>
            <a:normAutofit/>
          </a:bodyPr>
          <a:lstStyle/>
          <a:p>
            <a:pPr algn="ctr"/>
            <a:r>
              <a:rPr lang="es-GT" sz="4000" b="1" dirty="0" smtClean="0">
                <a:latin typeface="Century Gothic"/>
                <a:cs typeface="Century Gothic"/>
              </a:rPr>
              <a:t>Repito siete veces</a:t>
            </a:r>
            <a:endParaRPr lang="es-GT" sz="4000" b="1" dirty="0">
              <a:latin typeface="Century Gothic"/>
              <a:cs typeface="Century Gothic"/>
            </a:endParaRPr>
          </a:p>
        </p:txBody>
      </p:sp>
      <p:pic>
        <p:nvPicPr>
          <p:cNvPr id="10244" name="Picture 4" descr="and drawn stickman positive thumbs up with speech bubble. Simple outl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79" b="24503"/>
          <a:stretch/>
        </p:blipFill>
        <p:spPr bwMode="auto">
          <a:xfrm>
            <a:off x="1905382" y="2917091"/>
            <a:ext cx="5320536" cy="3283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4708977"/>
          </a:xfrm>
        </p:spPr>
        <p:txBody>
          <a:bodyPr>
            <a:normAutofit fontScale="77500" lnSpcReduction="20000"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Agradezco todo lo que tengo y todo lo que soy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Excelentes oportunidades fluyen hacia mi constantemente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Me abro a recibir la infinita abundancia que producen mis ideas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Soy un canal de abundancia, bienestar, salud, alegría y amor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Me permito ser feliz en cualquier circunstancia y disfruto al máximo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Mi dinero es fuente de bien para mi, mi familia y otros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Sé cual es i valor y lo honro con amor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Siempre alcanzo mis metas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Ej. </a:t>
            </a:r>
            <a:r>
              <a:rPr lang="es-ES_tradnl" sz="5400" b="1" dirty="0" smtClean="0">
                <a:solidFill>
                  <a:srgbClr val="FF0080"/>
                </a:solidFill>
              </a:rPr>
              <a:t>afirmaciones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55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686762"/>
            <a:ext cx="7031182" cy="1655762"/>
          </a:xfrm>
        </p:spPr>
        <p:txBody>
          <a:bodyPr>
            <a:noAutofit/>
          </a:bodyPr>
          <a:lstStyle/>
          <a:p>
            <a:pPr algn="ctr"/>
            <a:r>
              <a:rPr lang="es-ES" sz="5400" b="1" dirty="0" smtClean="0">
                <a:solidFill>
                  <a:srgbClr val="FF0080"/>
                </a:solidFill>
              </a:rPr>
              <a:t>Organización del tiempo</a:t>
            </a:r>
            <a:endParaRPr lang="es-GT" sz="54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771270"/>
            <a:ext cx="7772400" cy="791183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latin typeface="Century Gothic"/>
                <a:cs typeface="Century Gothic"/>
              </a:rPr>
              <a:t>Un problema que se presenta a todas las emprendedoras es la</a:t>
            </a:r>
            <a:endParaRPr lang="es-GT" sz="3200" b="1" dirty="0">
              <a:latin typeface="Century Gothic"/>
              <a:cs typeface="Century Gothic"/>
            </a:endParaRPr>
          </a:p>
        </p:txBody>
      </p:sp>
      <p:pic>
        <p:nvPicPr>
          <p:cNvPr id="13314" name="Picture 2" descr="uper mujer, concepto madre. Mujer con: vector de stock (libre de regalías)  128189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6"/>
          <a:stretch/>
        </p:blipFill>
        <p:spPr bwMode="auto">
          <a:xfrm>
            <a:off x="2934566" y="3342524"/>
            <a:ext cx="3274868" cy="318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66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4708977"/>
          </a:xfrm>
        </p:spPr>
        <p:txBody>
          <a:bodyPr>
            <a:normAutofit fontScale="92500"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Compra un cuaderno o agenda que tenga espacio suficiente para cada día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Anota las actividades en los días que son importantes se realicen</a:t>
            </a:r>
          </a:p>
          <a:p>
            <a:pPr marL="45720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Que no se te olvide ninguna tarea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, la idea es que anotes TODO, desde ese mensajito que prometiste enviar hoy hasta la fecha en que debes hacer un nuevo pedido de productos para tu negocio. 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chemeClr val="tx1"/>
                </a:solidFill>
              </a:rPr>
              <a:t>Planifica tus </a:t>
            </a:r>
            <a:r>
              <a:rPr lang="es-ES_tradnl" sz="4000" b="1" dirty="0" smtClean="0">
                <a:solidFill>
                  <a:srgbClr val="FF0080"/>
                </a:solidFill>
              </a:rPr>
              <a:t>actividades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0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4708977"/>
          </a:xfrm>
        </p:spPr>
        <p:txBody>
          <a:bodyPr>
            <a:normAutofit/>
          </a:bodyPr>
          <a:lstStyle/>
          <a:p>
            <a:pPr algn="just"/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De esa forma te aseguras de que no se queden las tareas sin resolver, para eso antes de iniciar tu día, dedica unos minutos a organizar tus tareas.</a:t>
            </a:r>
            <a:b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</a:br>
            <a:endParaRPr lang="es-ES_tradnl" sz="2800" b="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algn="just"/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Toma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la lista de tareas que ya realizaste y clasifica </a:t>
            </a: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una por una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en 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los siguientes 3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grupos: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b="1" dirty="0">
                <a:solidFill>
                  <a:schemeClr val="tx1"/>
                </a:solidFill>
              </a:rPr>
              <a:t>Priorizar las tareas más </a:t>
            </a:r>
            <a:r>
              <a:rPr lang="es-ES_tradnl" b="1" dirty="0"/>
              <a:t>importantes o urgentes</a:t>
            </a:r>
            <a:r>
              <a:rPr lang="es-ES_tradnl" dirty="0"/>
              <a:t> </a:t>
            </a:r>
            <a:endParaRPr lang="es-ES_tradnl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59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31619" y="248082"/>
            <a:ext cx="7886700" cy="88221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5400" b="1" dirty="0" smtClean="0">
                <a:solidFill>
                  <a:srgbClr val="000000"/>
                </a:solidFill>
              </a:rPr>
              <a:t>LAS</a:t>
            </a:r>
            <a:r>
              <a:rPr lang="es-ES_tradnl" sz="5400" b="1" dirty="0" smtClean="0"/>
              <a:t> </a:t>
            </a:r>
            <a:r>
              <a:rPr lang="es-ES_tradnl" sz="5400" b="1" dirty="0" smtClean="0">
                <a:solidFill>
                  <a:srgbClr val="FF0080"/>
                </a:solidFill>
              </a:rPr>
              <a:t>EMOCIONES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grpSp>
        <p:nvGrpSpPr>
          <p:cNvPr id="10" name="Agrupar 9"/>
          <p:cNvGrpSpPr/>
          <p:nvPr/>
        </p:nvGrpSpPr>
        <p:grpSpPr>
          <a:xfrm>
            <a:off x="911039" y="1130300"/>
            <a:ext cx="7604311" cy="5561445"/>
            <a:chOff x="181945" y="686955"/>
            <a:chExt cx="7621117" cy="5547590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894"/>
            <a:stretch/>
          </p:blipFill>
          <p:spPr>
            <a:xfrm>
              <a:off x="181945" y="686955"/>
              <a:ext cx="7344055" cy="5547590"/>
            </a:xfrm>
            <a:prstGeom prst="rect">
              <a:avLst/>
            </a:prstGeom>
          </p:spPr>
        </p:pic>
        <p:sp>
          <p:nvSpPr>
            <p:cNvPr id="12" name="Rectángulo 11"/>
            <p:cNvSpPr/>
            <p:nvPr/>
          </p:nvSpPr>
          <p:spPr>
            <a:xfrm>
              <a:off x="6082145" y="2438400"/>
              <a:ext cx="1720917" cy="17872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mtClean="0"/>
                <a:t> </a:t>
              </a:r>
              <a:endParaRPr lang="es-ES_tradnl"/>
            </a:p>
          </p:txBody>
        </p:sp>
      </p:grpSp>
    </p:spTree>
    <p:extLst>
      <p:ext uri="{BB962C8B-B14F-4D97-AF65-F5344CB8AC3E}">
        <p14:creationId xmlns:p14="http://schemas.microsoft.com/office/powerpoint/2010/main" val="379450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1702541"/>
          </a:xfrm>
        </p:spPr>
        <p:txBody>
          <a:bodyPr>
            <a:normAutofit/>
          </a:bodyPr>
          <a:lstStyle/>
          <a:p>
            <a:pPr algn="just"/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Es todo aquello que debes hacer </a:t>
            </a: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ya mismo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 porque la consecuencia puede afectar el desempeño de tu negocio.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chemeClr val="tx1"/>
                </a:solidFill>
              </a:rPr>
              <a:t>tareas </a:t>
            </a:r>
            <a:r>
              <a:rPr lang="es-ES_tradnl" sz="4000" b="1" dirty="0" smtClean="0"/>
              <a:t>urgentes</a:t>
            </a:r>
            <a:r>
              <a:rPr lang="es-ES_tradnl" sz="4000" dirty="0" smtClean="0"/>
              <a:t> 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1026" name="Picture 2" descr="lustración de Estilo De Dibujos Animados Vector La Toma De Pedidos Jpeg 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04" b="9207"/>
          <a:stretch/>
        </p:blipFill>
        <p:spPr bwMode="auto">
          <a:xfrm>
            <a:off x="2773310" y="3394364"/>
            <a:ext cx="2994443" cy="279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0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1529679"/>
          </a:xfrm>
        </p:spPr>
        <p:txBody>
          <a:bodyPr>
            <a:normAutofit/>
          </a:bodyPr>
          <a:lstStyle/>
          <a:p>
            <a:pPr algn="just"/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Estas tareas d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ebes hacerlas,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pero conlleva un plan y por lo tanto más tiempo.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chemeClr val="tx1"/>
                </a:solidFill>
              </a:rPr>
              <a:t>tareas </a:t>
            </a:r>
            <a:r>
              <a:rPr lang="es-ES_tradnl" sz="4000" b="1" dirty="0" smtClean="0"/>
              <a:t>importantes</a:t>
            </a:r>
            <a:r>
              <a:rPr lang="es-ES_tradnl" sz="4000" dirty="0" smtClean="0"/>
              <a:t> 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2050" name="Picture 2" descr="a radio en Colombia: Inicios del siglo XXI | SocialHiz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891" y="3434833"/>
            <a:ext cx="2813538" cy="163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ntit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624" y="302455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86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4"/>
            <a:ext cx="7231714" cy="1360866"/>
          </a:xfrm>
        </p:spPr>
        <p:txBody>
          <a:bodyPr>
            <a:normAutofit/>
          </a:bodyPr>
          <a:lstStyle/>
          <a:p>
            <a:pPr lvl="0" algn="just">
              <a:buClr>
                <a:srgbClr val="FF0080"/>
              </a:buClr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Son las tareas que pueden esperar al final del día, o al día siguiente.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chemeClr val="tx1"/>
                </a:solidFill>
              </a:rPr>
              <a:t>Tareas sencillas </a:t>
            </a:r>
            <a:r>
              <a:rPr lang="es-ES_tradnl" sz="4000" b="1" dirty="0" smtClean="0"/>
              <a:t>importantes</a:t>
            </a:r>
            <a:r>
              <a:rPr lang="es-ES_tradnl" sz="4000" dirty="0" smtClean="0"/>
              <a:t> 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3076" name="Picture 4" descr="atalizando el liderazgo social de las tiendas de barrio en América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844" y="3191009"/>
            <a:ext cx="5134708" cy="308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82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4708977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 charset="0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Puedes 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crear alarmas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en el celular.</a:t>
            </a:r>
          </a:p>
          <a:p>
            <a:pPr marL="457200" lvl="0" indent="-457200" algn="just">
              <a:buClr>
                <a:srgbClr val="FF0080"/>
              </a:buClr>
              <a:buFont typeface="Arial" charset="0"/>
              <a:buChar char="•"/>
            </a:pP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Puedes pegar un letrero en un lugar visible con la lista diaria de tareas.</a:t>
            </a:r>
          </a:p>
          <a:p>
            <a:pPr marL="457200" lvl="0" indent="-457200" algn="just">
              <a:buClr>
                <a:srgbClr val="FF0080"/>
              </a:buClr>
              <a:buFont typeface="Arial" charset="0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Escribe en un cuaderno todos tus pendientes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chemeClr val="tx1"/>
                </a:solidFill>
              </a:rPr>
              <a:t>Algunos </a:t>
            </a:r>
            <a:r>
              <a:rPr lang="es-ES_tradnl" sz="4000" b="1" dirty="0" smtClean="0"/>
              <a:t>consejos</a:t>
            </a:r>
            <a:r>
              <a:rPr lang="es-ES_tradnl" sz="4000" dirty="0" smtClean="0"/>
              <a:t> 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04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93" y="1990679"/>
            <a:ext cx="6858000" cy="107034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s-GT" sz="6600" b="1" dirty="0" smtClean="0">
                <a:solidFill>
                  <a:srgbClr val="FF0080"/>
                </a:solidFill>
              </a:rPr>
              <a:t>distracciones</a:t>
            </a:r>
            <a:endParaRPr lang="es-GT" sz="66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70626" y="1345671"/>
            <a:ext cx="7772400" cy="791183"/>
          </a:xfrm>
        </p:spPr>
        <p:txBody>
          <a:bodyPr>
            <a:normAutofit/>
          </a:bodyPr>
          <a:lstStyle/>
          <a:p>
            <a:pPr algn="ctr"/>
            <a:r>
              <a:rPr lang="es-GT" sz="4000" b="1" dirty="0" smtClean="0">
                <a:latin typeface="Century Gothic"/>
                <a:cs typeface="Century Gothic"/>
              </a:rPr>
              <a:t>Evita las</a:t>
            </a:r>
            <a:endParaRPr lang="es-GT" sz="4000" b="1" dirty="0">
              <a:latin typeface="Century Gothic"/>
              <a:cs typeface="Century Gothic"/>
            </a:endParaRPr>
          </a:p>
        </p:txBody>
      </p:sp>
      <p:pic>
        <p:nvPicPr>
          <p:cNvPr id="21510" name="Picture 6" descr="arketing en redes sociales marketing digital teléfonos móviles servicio de 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567" y="2781862"/>
            <a:ext cx="4070851" cy="369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14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1731"/>
            <a:ext cx="6858000" cy="165576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" sz="6000" b="1" dirty="0" smtClean="0">
                <a:solidFill>
                  <a:srgbClr val="FF0080"/>
                </a:solidFill>
              </a:rPr>
              <a:t>si tú no quieres</a:t>
            </a:r>
            <a:endParaRPr lang="es-GT" sz="60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090548"/>
            <a:ext cx="7772400" cy="791183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 smtClean="0">
                <a:latin typeface="Century Gothic"/>
                <a:cs typeface="Century Gothic"/>
              </a:rPr>
              <a:t>Nada de esto funcionará</a:t>
            </a:r>
            <a:endParaRPr lang="es-GT" sz="3200" b="1" dirty="0">
              <a:latin typeface="Century Gothic"/>
              <a:cs typeface="Century Gothic"/>
            </a:endParaRPr>
          </a:p>
        </p:txBody>
      </p:sp>
      <p:pic>
        <p:nvPicPr>
          <p:cNvPr id="23554" name="Picture 2" descr="viso importante a la comunidad en gener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2" r="20689"/>
          <a:stretch/>
        </p:blipFill>
        <p:spPr bwMode="auto">
          <a:xfrm>
            <a:off x="3050966" y="479734"/>
            <a:ext cx="2864925" cy="279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93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713558"/>
            <a:ext cx="6858000" cy="107034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s-GT" sz="6600" b="1" dirty="0" smtClean="0">
                <a:solidFill>
                  <a:srgbClr val="FF0080"/>
                </a:solidFill>
              </a:rPr>
              <a:t>indispensable</a:t>
            </a:r>
            <a:endParaRPr lang="es-GT" sz="66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39619"/>
            <a:ext cx="7772400" cy="791183"/>
          </a:xfrm>
        </p:spPr>
        <p:txBody>
          <a:bodyPr>
            <a:normAutofit/>
          </a:bodyPr>
          <a:lstStyle/>
          <a:p>
            <a:pPr algn="ctr"/>
            <a:r>
              <a:rPr lang="es-GT" sz="4000" b="1" dirty="0" smtClean="0">
                <a:latin typeface="Century Gothic"/>
                <a:cs typeface="Century Gothic"/>
              </a:rPr>
              <a:t>La disciplina es</a:t>
            </a:r>
            <a:endParaRPr lang="es-GT" sz="4000" b="1" dirty="0">
              <a:latin typeface="Century Gothic"/>
              <a:cs typeface="Century Gothic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191" y="2783900"/>
            <a:ext cx="5259617" cy="273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12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7636" y="1413164"/>
            <a:ext cx="6693788" cy="4083601"/>
          </a:xfrm>
        </p:spPr>
        <p:txBody>
          <a:bodyPr>
            <a:noAutofit/>
          </a:bodyPr>
          <a:lstStyle/>
          <a:p>
            <a:pPr algn="just"/>
            <a:r>
              <a:rPr lang="es-ES_tradnl" sz="4400" dirty="0" smtClean="0">
                <a:solidFill>
                  <a:srgbClr val="FF0080"/>
                </a:solidFill>
              </a:rPr>
              <a:t>“</a:t>
            </a:r>
            <a:r>
              <a:rPr lang="es-ES_tradnl" sz="4400" dirty="0" smtClean="0">
                <a:solidFill>
                  <a:srgbClr val="000000"/>
                </a:solidFill>
              </a:rPr>
              <a:t>recuerda que tu destino es </a:t>
            </a:r>
            <a:r>
              <a:rPr lang="es-ES_tradnl" sz="4400" dirty="0" smtClean="0">
                <a:solidFill>
                  <a:srgbClr val="FF0080"/>
                </a:solidFill>
              </a:rPr>
              <a:t>crecer</a:t>
            </a:r>
            <a:r>
              <a:rPr lang="es-ES_tradnl" sz="4400" dirty="0" smtClean="0">
                <a:solidFill>
                  <a:srgbClr val="000000"/>
                </a:solidFill>
              </a:rPr>
              <a:t>, aprender, ser </a:t>
            </a:r>
            <a:r>
              <a:rPr lang="es-ES_tradnl" sz="4400" dirty="0" smtClean="0">
                <a:solidFill>
                  <a:srgbClr val="FF0080"/>
                </a:solidFill>
              </a:rPr>
              <a:t>exitosa</a:t>
            </a:r>
            <a:r>
              <a:rPr lang="es-ES_tradnl" sz="4400" dirty="0" smtClean="0">
                <a:solidFill>
                  <a:srgbClr val="000000"/>
                </a:solidFill>
              </a:rPr>
              <a:t> pero sobre todo ser </a:t>
            </a:r>
            <a:r>
              <a:rPr lang="es-ES_tradnl" sz="4400" dirty="0" smtClean="0">
                <a:solidFill>
                  <a:srgbClr val="FF0080"/>
                </a:solidFill>
              </a:rPr>
              <a:t>feliz</a:t>
            </a:r>
            <a:r>
              <a:rPr lang="es-ES_tradnl" sz="4400" dirty="0" smtClean="0">
                <a:solidFill>
                  <a:schemeClr val="tx1"/>
                </a:solidFill>
              </a:rPr>
              <a:t>”</a:t>
            </a:r>
            <a:r>
              <a:rPr lang="es-ES_tradnl" sz="4400" dirty="0" smtClean="0">
                <a:solidFill>
                  <a:srgbClr val="000000"/>
                </a:solidFill>
              </a:rPr>
              <a:t>.</a:t>
            </a:r>
            <a:endParaRPr lang="es-ES_tradnl" sz="4400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47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46169" y="770412"/>
            <a:ext cx="2641632" cy="1143000"/>
          </a:xfrm>
        </p:spPr>
        <p:txBody>
          <a:bodyPr>
            <a:noAutofit/>
          </a:bodyPr>
          <a:lstStyle/>
          <a:p>
            <a:pPr algn="ctr"/>
            <a:r>
              <a:rPr lang="es-G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</a:t>
            </a:r>
            <a:br>
              <a:rPr lang="es-G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GT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</a:t>
            </a:r>
            <a:endParaRPr lang="es-GT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Marcador de posición de contenido 13"/>
          <p:cNvSpPr>
            <a:spLocks noGrp="1"/>
          </p:cNvSpPr>
          <p:nvPr>
            <p:ph idx="1"/>
          </p:nvPr>
        </p:nvSpPr>
        <p:spPr>
          <a:xfrm>
            <a:off x="5580628" y="3003259"/>
            <a:ext cx="3634795" cy="2160080"/>
          </a:xfrm>
          <a:noFill/>
        </p:spPr>
        <p:txBody>
          <a:bodyPr rtlCol="0">
            <a:normAutofit/>
          </a:bodyPr>
          <a:lstStyle/>
          <a:p>
            <a:pPr marL="0" indent="0" algn="just">
              <a:buClr>
                <a:srgbClr val="DD2E89"/>
              </a:buClr>
              <a:buNone/>
            </a:pPr>
            <a:endParaRPr lang="es-ES" sz="2101" b="1" dirty="0">
              <a:latin typeface="Century Gothic" panose="020B0502020202020204" pitchFamily="34" charset="0"/>
            </a:endParaRPr>
          </a:p>
          <a:p>
            <a:pPr marL="342889" lvl="1" indent="0" algn="just">
              <a:buClr>
                <a:srgbClr val="DD2E89"/>
              </a:buClr>
              <a:buNone/>
            </a:pPr>
            <a:r>
              <a:rPr lang="es-ES" sz="1800" b="1" dirty="0">
                <a:latin typeface="Century Gothic" panose="020B0502020202020204" pitchFamily="34" charset="0"/>
              </a:rPr>
              <a:t>		</a:t>
            </a:r>
            <a:endParaRPr lang="es-ES" sz="2101" dirty="0">
              <a:latin typeface="Century Gothic" panose="020B0502020202020204" pitchFamily="34" charset="0"/>
            </a:endParaRPr>
          </a:p>
          <a:p>
            <a:pPr algn="just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  <a:p>
            <a:pPr algn="just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-102090" y="549680"/>
            <a:ext cx="6642501" cy="5320095"/>
            <a:chOff x="189756" y="327720"/>
            <a:chExt cx="7920879" cy="6342332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756" y="2341372"/>
              <a:ext cx="6493020" cy="4328680"/>
            </a:xfrm>
            <a:prstGeom prst="rect">
              <a:avLst/>
            </a:prstGeom>
          </p:spPr>
        </p:pic>
        <p:sp>
          <p:nvSpPr>
            <p:cNvPr id="5" name="Nube 4"/>
            <p:cNvSpPr/>
            <p:nvPr/>
          </p:nvSpPr>
          <p:spPr>
            <a:xfrm>
              <a:off x="4358158" y="327720"/>
              <a:ext cx="3752477" cy="2309192"/>
            </a:xfrm>
            <a:prstGeom prst="cloud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 sz="1350"/>
            </a:p>
          </p:txBody>
        </p:sp>
        <p:sp>
          <p:nvSpPr>
            <p:cNvPr id="10" name="Arco 9"/>
            <p:cNvSpPr/>
            <p:nvPr/>
          </p:nvSpPr>
          <p:spPr>
            <a:xfrm rot="5941637">
              <a:off x="3745868" y="1839888"/>
              <a:ext cx="1296144" cy="1296144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sz="1350"/>
            </a:p>
          </p:txBody>
        </p:sp>
      </p:grpSp>
      <p:sp>
        <p:nvSpPr>
          <p:cNvPr id="13" name="Marcador de posición de contenido 13"/>
          <p:cNvSpPr txBox="1">
            <a:spLocks/>
          </p:cNvSpPr>
          <p:nvPr/>
        </p:nvSpPr>
        <p:spPr>
          <a:xfrm>
            <a:off x="5220072" y="4005064"/>
            <a:ext cx="2700010" cy="1262479"/>
          </a:xfrm>
          <a:prstGeom prst="rect">
            <a:avLst/>
          </a:prstGeom>
          <a:noFill/>
        </p:spPr>
        <p:txBody>
          <a:bodyPr vert="horz" lIns="68598" tIns="34299" rIns="68598" bIns="34299" rtlCol="0">
            <a:normAutofit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DD2E89"/>
              </a:buClr>
              <a:buNone/>
            </a:pPr>
            <a:r>
              <a:rPr lang="es-ES" sz="2800" dirty="0">
                <a:latin typeface="Century Gothic" panose="020B0502020202020204" pitchFamily="34" charset="0"/>
              </a:rPr>
              <a:t>@lulacamas</a:t>
            </a:r>
          </a:p>
          <a:p>
            <a:pPr algn="ctr">
              <a:buClr>
                <a:srgbClr val="DD2E89"/>
              </a:buClr>
            </a:pPr>
            <a:endParaRPr lang="es-ES" sz="2101" b="1" dirty="0">
              <a:latin typeface="Century Gothic" panose="020B0502020202020204" pitchFamily="34" charset="0"/>
            </a:endParaRPr>
          </a:p>
          <a:p>
            <a:pPr marL="342889" lvl="1" indent="0" algn="ctr">
              <a:buClr>
                <a:srgbClr val="DD2E89"/>
              </a:buClr>
              <a:buNone/>
            </a:pPr>
            <a:r>
              <a:rPr lang="es-ES" sz="1800" b="1" dirty="0">
                <a:latin typeface="Century Gothic" panose="020B0502020202020204" pitchFamily="34" charset="0"/>
              </a:rPr>
              <a:t>		</a:t>
            </a:r>
            <a:endParaRPr lang="es-ES" sz="2101" dirty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076056" y="3140968"/>
            <a:ext cx="2952328" cy="1016124"/>
            <a:chOff x="0" y="0"/>
            <a:chExt cx="4762500" cy="16891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201" r="47439"/>
            <a:stretch/>
          </p:blipFill>
          <p:spPr bwMode="auto">
            <a:xfrm>
              <a:off x="2286000" y="114300"/>
              <a:ext cx="2476500" cy="15748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65" b="51406"/>
            <a:stretch/>
          </p:blipFill>
          <p:spPr bwMode="auto">
            <a:xfrm>
              <a:off x="0" y="0"/>
              <a:ext cx="2362200" cy="15367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</p:grpSp>
      <p:pic>
        <p:nvPicPr>
          <p:cNvPr id="19" name="Picture 1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r="-1"/>
          <a:stretch/>
        </p:blipFill>
        <p:spPr bwMode="auto">
          <a:xfrm>
            <a:off x="4687988" y="4869160"/>
            <a:ext cx="729868" cy="6480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0" name="Marcador de posición de contenido 13"/>
          <p:cNvSpPr txBox="1">
            <a:spLocks/>
          </p:cNvSpPr>
          <p:nvPr/>
        </p:nvSpPr>
        <p:spPr>
          <a:xfrm>
            <a:off x="5408471" y="5043477"/>
            <a:ext cx="3224903" cy="1262479"/>
          </a:xfrm>
          <a:prstGeom prst="rect">
            <a:avLst/>
          </a:prstGeom>
          <a:noFill/>
        </p:spPr>
        <p:txBody>
          <a:bodyPr vert="horz" lIns="68598" tIns="34299" rIns="68598" bIns="34299" rtlCol="0">
            <a:normAutofit fontScale="92500"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DD2E89"/>
              </a:buClr>
              <a:buNone/>
            </a:pPr>
            <a:r>
              <a:rPr lang="es-GT" sz="2400" dirty="0" smtClean="0">
                <a:latin typeface="Century Gothic" panose="020B0502020202020204" pitchFamily="34" charset="0"/>
              </a:rPr>
              <a:t>vidalulagt@gmail.com</a:t>
            </a:r>
          </a:p>
          <a:p>
            <a:pPr algn="ctr">
              <a:buClr>
                <a:srgbClr val="DD2E89"/>
              </a:buClr>
            </a:pPr>
            <a:endParaRPr lang="es-GT" sz="2400" b="1" dirty="0" smtClean="0">
              <a:latin typeface="Century Gothic" panose="020B0502020202020204" pitchFamily="34" charset="0"/>
            </a:endParaRPr>
          </a:p>
          <a:p>
            <a:pPr marL="342889" lvl="1" indent="0" algn="ctr">
              <a:buClr>
                <a:srgbClr val="DD2E89"/>
              </a:buClr>
              <a:buNone/>
            </a:pPr>
            <a:r>
              <a:rPr lang="es-GT" sz="2400" b="1" dirty="0" smtClean="0">
                <a:latin typeface="Century Gothic" panose="020B0502020202020204" pitchFamily="34" charset="0"/>
              </a:rPr>
              <a:t>		</a:t>
            </a:r>
            <a:endParaRPr lang="es-GT" sz="2400" dirty="0" smtClean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GT" sz="2400" dirty="0" smtClean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GT" sz="2400" dirty="0">
              <a:latin typeface="Century Gothic" panose="020B0502020202020204" pitchFamily="34" charset="0"/>
            </a:endParaRPr>
          </a:p>
        </p:txBody>
      </p:sp>
      <p:pic>
        <p:nvPicPr>
          <p:cNvPr id="14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021" y="740203"/>
            <a:ext cx="1502176" cy="185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3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3312789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La felicidad es un </a:t>
            </a: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estado emocional caracterizado por sentimientos de alegría, satisfacción y plenitud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. Ésta involucra emociones positivas y satisfacción con la vida.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la </a:t>
            </a:r>
            <a:r>
              <a:rPr lang="es-ES_tradnl" sz="5400" b="1" dirty="0" smtClean="0">
                <a:solidFill>
                  <a:srgbClr val="FF0080"/>
                </a:solidFill>
              </a:rPr>
              <a:t>felicidad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2050" name="Picture 2" descr="oncepto De La Felicidad Niño Feliz Dibujos A Mano De Dibujos Anima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88" b="22071"/>
          <a:stretch/>
        </p:blipFill>
        <p:spPr bwMode="auto">
          <a:xfrm>
            <a:off x="2501922" y="4067756"/>
            <a:ext cx="4128552" cy="228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3312789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/>
                <a:cs typeface="Century Gothic"/>
              </a:rPr>
              <a:t>Un estado emocional que provoca una sensación </a:t>
            </a:r>
            <a:r>
              <a:rPr lang="es-ES_tradnl" sz="2800" b="0" dirty="0">
                <a:latin typeface="Century Gothic"/>
                <a:cs typeface="Century Gothic"/>
              </a:rPr>
              <a:t>de angustia </a:t>
            </a:r>
            <a:r>
              <a:rPr lang="es-ES_tradnl" sz="2800" b="0" dirty="0" smtClean="0">
                <a:latin typeface="Century Gothic"/>
                <a:cs typeface="Century Gothic"/>
              </a:rPr>
              <a:t>generado </a:t>
            </a:r>
            <a:r>
              <a:rPr lang="es-ES_tradnl" sz="2800" b="0" dirty="0">
                <a:latin typeface="Century Gothic"/>
                <a:cs typeface="Century Gothic"/>
              </a:rPr>
              <a:t>por la presencia de </a:t>
            </a:r>
            <a:r>
              <a:rPr lang="es-ES_tradnl" sz="2800" b="0" dirty="0">
                <a:solidFill>
                  <a:srgbClr val="000000"/>
                </a:solidFill>
                <a:latin typeface="Century Gothic"/>
                <a:cs typeface="Century Gothic"/>
              </a:rPr>
              <a:t>un peligro real o </a:t>
            </a:r>
            <a:r>
              <a:rPr lang="es-ES_tradnl" sz="2800" dirty="0" smtClean="0">
                <a:latin typeface="Century Gothic"/>
                <a:cs typeface="Century Gothic"/>
              </a:rPr>
              <a:t>imaginario</a:t>
            </a:r>
            <a:r>
              <a:rPr lang="es-ES_tradnl" sz="2800" b="0" dirty="0" smtClean="0">
                <a:latin typeface="Century Gothic"/>
                <a:cs typeface="Century Gothic"/>
              </a:rPr>
              <a:t>. </a:t>
            </a:r>
            <a:r>
              <a:rPr lang="es-ES" sz="2800" b="0" dirty="0" smtClean="0">
                <a:latin typeface="Century Gothic"/>
                <a:cs typeface="Century Gothic"/>
              </a:rPr>
              <a:t>Generalmente ésta involucra emociones negativas.</a:t>
            </a:r>
            <a:endParaRPr lang="es-ES_tradnl" sz="2800" b="0" dirty="0">
              <a:latin typeface="Century Gothic"/>
              <a:cs typeface="Century Gothic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EL </a:t>
            </a:r>
            <a:r>
              <a:rPr lang="es-ES_tradnl" sz="5400" b="1" dirty="0" smtClean="0">
                <a:solidFill>
                  <a:srgbClr val="FF0080"/>
                </a:solidFill>
              </a:rPr>
              <a:t>MIEDO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3078" name="Picture 6" descr="ibujos Animados Miedo Chica Cara Emoción Vector Ilustración Ilustra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0" b="10474"/>
          <a:stretch/>
        </p:blipFill>
        <p:spPr bwMode="auto">
          <a:xfrm>
            <a:off x="3078498" y="4003964"/>
            <a:ext cx="3018419" cy="270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24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484232"/>
            <a:ext cx="7231714" cy="3312789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Estado emocional que provoca  una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alteración emocional causada por algo inesperado, por algo imprevisto, novedoso o extraño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, cuya principal consecuencia es desviar toda nuestra atención hacia lo que la causó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la </a:t>
            </a:r>
            <a:r>
              <a:rPr lang="es-ES_tradnl" sz="5400" b="1" dirty="0" smtClean="0">
                <a:solidFill>
                  <a:srgbClr val="FF0080"/>
                </a:solidFill>
              </a:rPr>
              <a:t>sorpresa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4100" name="Picture 4" descr="istema De Emociones De La Sorpresa Ilustración del Vector - Ilustración de  gente,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2" b="36993"/>
          <a:stretch/>
        </p:blipFill>
        <p:spPr bwMode="auto">
          <a:xfrm>
            <a:off x="3582398" y="4151780"/>
            <a:ext cx="1967600" cy="248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73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3312789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Estado emocional que provoca una sensación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de decaimiento o infelicidad en respuesta a una aflicción, desánimo o desilusión. Si es continua, podría indicar depresión.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la </a:t>
            </a:r>
            <a:r>
              <a:rPr lang="es-ES_tradnl" sz="5400" b="1" dirty="0" smtClean="0">
                <a:solidFill>
                  <a:srgbClr val="FF0080"/>
                </a:solidFill>
              </a:rPr>
              <a:t>tristeza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5126" name="Picture 6" descr="ibujos animados triste niña sentada sola | Vector Prem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844" y="4017818"/>
            <a:ext cx="1993024" cy="259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06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3312789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Estado emocional que provoca una reacción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generada por una profunda aversión hacia algo que nos resulta especialmente desagradable o 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repugnante</a:t>
            </a: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EL </a:t>
            </a:r>
            <a:r>
              <a:rPr lang="es-ES_tradnl" sz="5400" b="1" dirty="0" smtClean="0">
                <a:solidFill>
                  <a:srgbClr val="FF0080"/>
                </a:solidFill>
              </a:rPr>
              <a:t>asco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6146" name="Picture 2" descr="in on númer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157" y="3872209"/>
            <a:ext cx="2148082" cy="267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40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0" y="1463336"/>
            <a:ext cx="7231714" cy="3312789"/>
          </a:xfrm>
        </p:spPr>
        <p:txBody>
          <a:bodyPr>
            <a:normAutofit lnSpcReduction="10000"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 un estado emocional que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se adapta a las amenazas, e inspira sentimientos intensos, con frecuencia agresivos, y conductas que nos permiten luchar y defendernos cuando nos sentimos atacados. Por lo tanto, para sobrevivir es necesario un determinado grado de </a:t>
            </a: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enojo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.</a:t>
            </a: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70214" y="374073"/>
            <a:ext cx="7886700" cy="860777"/>
          </a:xfrm>
        </p:spPr>
        <p:txBody>
          <a:bodyPr>
            <a:normAutofit fontScale="90000"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EL enfado</a:t>
            </a:r>
            <a:r>
              <a:rPr lang="es-ES_tradnl" sz="5400" b="1" dirty="0" smtClean="0">
                <a:solidFill>
                  <a:srgbClr val="FF0080"/>
                </a:solidFill>
              </a:rPr>
              <a:t> u enojo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7170" name="Picture 2" descr="a mujer está enojada y descontenta. ilustración en estilo de dibujos  anima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4" t="5112" r="23323" b="33779"/>
          <a:stretch/>
        </p:blipFill>
        <p:spPr bwMode="auto">
          <a:xfrm>
            <a:off x="3838833" y="4776125"/>
            <a:ext cx="1454727" cy="162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97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929" y="1600200"/>
            <a:ext cx="4489992" cy="4479925"/>
          </a:xfrm>
        </p:spPr>
      </p:pic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>
          <a:xfrm>
            <a:off x="408439" y="1932709"/>
            <a:ext cx="3477490" cy="3276600"/>
          </a:xfrm>
        </p:spPr>
        <p:txBody>
          <a:bodyPr>
            <a:normAutofit fontScale="77500" lnSpcReduction="20000"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 smtClean="0"/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/>
              <a:t> </a:t>
            </a:r>
            <a:r>
              <a:rPr lang="es-ES_tradnl" dirty="0" smtClean="0"/>
              <a:t>     </a:t>
            </a:r>
            <a:r>
              <a:rPr lang="es-ES_tradnl" sz="3200" b="0" dirty="0" smtClean="0">
                <a:latin typeface="Century Gothic" charset="0"/>
                <a:ea typeface="Century Gothic" charset="0"/>
                <a:cs typeface="Century Gothic" charset="0"/>
              </a:rPr>
              <a:t>La rueda creada por el Psicólogo Robert Plutchik nos muestra como a partir de las emociones primarias, surgen las emociones secundarias.  </a:t>
            </a:r>
            <a:endParaRPr lang="es-ES_tradnl" sz="32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7918721" cy="1371600"/>
          </a:xfrm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tx1"/>
                </a:solidFill>
              </a:rPr>
              <a:t>La rueda de </a:t>
            </a:r>
            <a:r>
              <a:rPr lang="es-ES_tradnl" sz="4000" dirty="0" smtClean="0"/>
              <a:t>las emociones</a:t>
            </a: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94169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Custom 9">
      <a:dk1>
        <a:sysClr val="windowText" lastClr="000000"/>
      </a:dk1>
      <a:lt1>
        <a:sysClr val="window" lastClr="FFFFFF"/>
      </a:lt1>
      <a:dk2>
        <a:srgbClr val="FF0080"/>
      </a:dk2>
      <a:lt2>
        <a:srgbClr val="62BCE9"/>
      </a:lt2>
      <a:accent1>
        <a:srgbClr val="E373C8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4847</TotalTime>
  <Words>533</Words>
  <Application>Microsoft Macintosh PowerPoint</Application>
  <PresentationFormat>Presentación en pantalla (4:3)</PresentationFormat>
  <Paragraphs>75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2" baseType="lpstr">
      <vt:lpstr>Arial Black</vt:lpstr>
      <vt:lpstr>Century Gothic</vt:lpstr>
      <vt:lpstr>Arial</vt:lpstr>
      <vt:lpstr>Essential</vt:lpstr>
      <vt:lpstr>Con el tiempo a mi favor</vt:lpstr>
      <vt:lpstr>LAS EMOCIONES</vt:lpstr>
      <vt:lpstr>la felicidad</vt:lpstr>
      <vt:lpstr>EL MIEDO</vt:lpstr>
      <vt:lpstr>la sorpresa</vt:lpstr>
      <vt:lpstr>la tristeza</vt:lpstr>
      <vt:lpstr>EL asco</vt:lpstr>
      <vt:lpstr>EL enfado u enojo</vt:lpstr>
      <vt:lpstr>La rueda de las emociones</vt:lpstr>
      <vt:lpstr>Cuando decides emprender ¿Cómo te sientes?</vt:lpstr>
      <vt:lpstr>¿Y ahora que hago?</vt:lpstr>
      <vt:lpstr>Es completamente Normal</vt:lpstr>
      <vt:lpstr>Realiza tres respiraciones</vt:lpstr>
      <vt:lpstr>cierra</vt:lpstr>
      <vt:lpstr>Repito siete veces</vt:lpstr>
      <vt:lpstr>Ej. afirmaciones</vt:lpstr>
      <vt:lpstr>Un problema que se presenta a todas las emprendedoras es la</vt:lpstr>
      <vt:lpstr>Planifica tus actividades</vt:lpstr>
      <vt:lpstr>Priorizar las tareas más importantes o urgentes </vt:lpstr>
      <vt:lpstr>tareas urgentes </vt:lpstr>
      <vt:lpstr>tareas importantes </vt:lpstr>
      <vt:lpstr>Tareas sencillas importantes </vt:lpstr>
      <vt:lpstr>Algunos consejos </vt:lpstr>
      <vt:lpstr>Evita las</vt:lpstr>
      <vt:lpstr>Nada de esto funcionará</vt:lpstr>
      <vt:lpstr>La disciplina es</vt:lpstr>
      <vt:lpstr>“recuerda que tu destino es crecer, aprender, ser exitosa pero sobre todo ser feliz”.</vt:lpstr>
      <vt:lpstr>Muchas  gracias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 que el cáncer me enseñó</dc:title>
  <dc:creator>Lula Camas</dc:creator>
  <cp:lastModifiedBy>Usuario de Microsoft Office</cp:lastModifiedBy>
  <cp:revision>71</cp:revision>
  <dcterms:created xsi:type="dcterms:W3CDTF">2020-10-08T03:43:11Z</dcterms:created>
  <dcterms:modified xsi:type="dcterms:W3CDTF">2022-07-21T23:43:05Z</dcterms:modified>
</cp:coreProperties>
</file>